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43463"/>
  <p:notesSz cx="6858000" cy="9144000"/>
  <p:defaultTextStyle>
    <a:defPPr>
      <a:defRPr lang="zh-TW"/>
    </a:defPPr>
    <a:lvl1pPr marL="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11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022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533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044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555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066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5771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0881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CE04"/>
    <a:srgbClr val="FA992E"/>
    <a:srgbClr val="65A3FF"/>
    <a:srgbClr val="5D9FFF"/>
    <a:srgbClr val="0066FF"/>
    <a:srgbClr val="FFFF85"/>
    <a:srgbClr val="FF7575"/>
    <a:srgbClr val="FF5757"/>
    <a:srgbClr val="F16549"/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76" y="3756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395082"/>
            <a:ext cx="18178780" cy="64827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37962"/>
            <a:ext cx="14970760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43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9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1629071" y="1617189"/>
            <a:ext cx="3609024" cy="3440193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02007" y="1617189"/>
            <a:ext cx="10470622" cy="3440193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28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89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1" y="19434226"/>
            <a:ext cx="18178780" cy="600668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1" y="12818474"/>
            <a:ext cx="18178780" cy="661575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11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022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533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04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555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06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2577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08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39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02006" y="9409079"/>
            <a:ext cx="7039822" cy="2661005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198275" y="9409079"/>
            <a:ext cx="7039822" cy="2661005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40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1141"/>
            <a:ext cx="19248120" cy="504057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1" y="6769776"/>
            <a:ext cx="9449551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110" indent="0">
              <a:buNone/>
              <a:defRPr sz="6500" b="1"/>
            </a:lvl2pPr>
            <a:lvl3pPr marL="2950220" indent="0">
              <a:buNone/>
              <a:defRPr sz="5800" b="1"/>
            </a:lvl3pPr>
            <a:lvl4pPr marL="4425330" indent="0">
              <a:buNone/>
              <a:defRPr sz="5200" b="1"/>
            </a:lvl4pPr>
            <a:lvl5pPr marL="5900440" indent="0">
              <a:buNone/>
              <a:defRPr sz="5200" b="1"/>
            </a:lvl5pPr>
            <a:lvl6pPr marL="7375550" indent="0">
              <a:buNone/>
              <a:defRPr sz="5200" b="1"/>
            </a:lvl6pPr>
            <a:lvl7pPr marL="8850660" indent="0">
              <a:buNone/>
              <a:defRPr sz="5200" b="1"/>
            </a:lvl7pPr>
            <a:lvl8pPr marL="10325771" indent="0">
              <a:buNone/>
              <a:defRPr sz="5200" b="1"/>
            </a:lvl8pPr>
            <a:lvl9pPr marL="11800881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1" y="9591097"/>
            <a:ext cx="9449551" cy="1742499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200" y="6769776"/>
            <a:ext cx="9453262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110" indent="0">
              <a:buNone/>
              <a:defRPr sz="6500" b="1"/>
            </a:lvl2pPr>
            <a:lvl3pPr marL="2950220" indent="0">
              <a:buNone/>
              <a:defRPr sz="5800" b="1"/>
            </a:lvl3pPr>
            <a:lvl4pPr marL="4425330" indent="0">
              <a:buNone/>
              <a:defRPr sz="5200" b="1"/>
            </a:lvl4pPr>
            <a:lvl5pPr marL="5900440" indent="0">
              <a:buNone/>
              <a:defRPr sz="5200" b="1"/>
            </a:lvl5pPr>
            <a:lvl6pPr marL="7375550" indent="0">
              <a:buNone/>
              <a:defRPr sz="5200" b="1"/>
            </a:lvl6pPr>
            <a:lvl7pPr marL="8850660" indent="0">
              <a:buNone/>
              <a:defRPr sz="5200" b="1"/>
            </a:lvl7pPr>
            <a:lvl8pPr marL="10325771" indent="0">
              <a:buNone/>
              <a:defRPr sz="5200" b="1"/>
            </a:lvl8pPr>
            <a:lvl9pPr marL="11800881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200" y="9591097"/>
            <a:ext cx="9453262" cy="1742499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96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33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15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4139"/>
            <a:ext cx="7036111" cy="512458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4141"/>
            <a:ext cx="11955817" cy="2581195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28727"/>
            <a:ext cx="7036111" cy="20687372"/>
          </a:xfrm>
        </p:spPr>
        <p:txBody>
          <a:bodyPr/>
          <a:lstStyle>
            <a:lvl1pPr marL="0" indent="0">
              <a:buNone/>
              <a:defRPr sz="4500"/>
            </a:lvl1pPr>
            <a:lvl2pPr marL="1475110" indent="0">
              <a:buNone/>
              <a:defRPr sz="3900"/>
            </a:lvl2pPr>
            <a:lvl3pPr marL="2950220" indent="0">
              <a:buNone/>
              <a:defRPr sz="3200"/>
            </a:lvl3pPr>
            <a:lvl4pPr marL="4425330" indent="0">
              <a:buNone/>
              <a:defRPr sz="2900"/>
            </a:lvl4pPr>
            <a:lvl5pPr marL="5900440" indent="0">
              <a:buNone/>
              <a:defRPr sz="2900"/>
            </a:lvl5pPr>
            <a:lvl6pPr marL="7375550" indent="0">
              <a:buNone/>
              <a:defRPr sz="2900"/>
            </a:lvl6pPr>
            <a:lvl7pPr marL="8850660" indent="0">
              <a:buNone/>
              <a:defRPr sz="2900"/>
            </a:lvl7pPr>
            <a:lvl8pPr marL="10325771" indent="0">
              <a:buNone/>
              <a:defRPr sz="2900"/>
            </a:lvl8pPr>
            <a:lvl9pPr marL="11800881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56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70426"/>
            <a:ext cx="12832080" cy="2499289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2308"/>
            <a:ext cx="12832080" cy="18146078"/>
          </a:xfrm>
        </p:spPr>
        <p:txBody>
          <a:bodyPr/>
          <a:lstStyle>
            <a:lvl1pPr marL="0" indent="0">
              <a:buNone/>
              <a:defRPr sz="10300"/>
            </a:lvl1pPr>
            <a:lvl2pPr marL="1475110" indent="0">
              <a:buNone/>
              <a:defRPr sz="9000"/>
            </a:lvl2pPr>
            <a:lvl3pPr marL="2950220" indent="0">
              <a:buNone/>
              <a:defRPr sz="7700"/>
            </a:lvl3pPr>
            <a:lvl4pPr marL="4425330" indent="0">
              <a:buNone/>
              <a:defRPr sz="6500"/>
            </a:lvl4pPr>
            <a:lvl5pPr marL="5900440" indent="0">
              <a:buNone/>
              <a:defRPr sz="6500"/>
            </a:lvl5pPr>
            <a:lvl6pPr marL="7375550" indent="0">
              <a:buNone/>
              <a:defRPr sz="6500"/>
            </a:lvl6pPr>
            <a:lvl7pPr marL="8850660" indent="0">
              <a:buNone/>
              <a:defRPr sz="6500"/>
            </a:lvl7pPr>
            <a:lvl8pPr marL="10325771" indent="0">
              <a:buNone/>
              <a:defRPr sz="6500"/>
            </a:lvl8pPr>
            <a:lvl9pPr marL="11800881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69715"/>
            <a:ext cx="12832080" cy="3549403"/>
          </a:xfrm>
        </p:spPr>
        <p:txBody>
          <a:bodyPr/>
          <a:lstStyle>
            <a:lvl1pPr marL="0" indent="0">
              <a:buNone/>
              <a:defRPr sz="4500"/>
            </a:lvl1pPr>
            <a:lvl2pPr marL="1475110" indent="0">
              <a:buNone/>
              <a:defRPr sz="3900"/>
            </a:lvl2pPr>
            <a:lvl3pPr marL="2950220" indent="0">
              <a:buNone/>
              <a:defRPr sz="3200"/>
            </a:lvl3pPr>
            <a:lvl4pPr marL="4425330" indent="0">
              <a:buNone/>
              <a:defRPr sz="2900"/>
            </a:lvl4pPr>
            <a:lvl5pPr marL="5900440" indent="0">
              <a:buNone/>
              <a:defRPr sz="2900"/>
            </a:lvl5pPr>
            <a:lvl6pPr marL="7375550" indent="0">
              <a:buNone/>
              <a:defRPr sz="2900"/>
            </a:lvl6pPr>
            <a:lvl7pPr marL="8850660" indent="0">
              <a:buNone/>
              <a:defRPr sz="2900"/>
            </a:lvl7pPr>
            <a:lvl8pPr marL="10325771" indent="0">
              <a:buNone/>
              <a:defRPr sz="2900"/>
            </a:lvl8pPr>
            <a:lvl9pPr marL="11800881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40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1141"/>
            <a:ext cx="19248120" cy="5040577"/>
          </a:xfrm>
          <a:prstGeom prst="rect">
            <a:avLst/>
          </a:prstGeom>
        </p:spPr>
        <p:txBody>
          <a:bodyPr vert="horz" lIns="295022" tIns="147511" rIns="295022" bIns="147511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56813"/>
            <a:ext cx="19248120" cy="19959287"/>
          </a:xfrm>
          <a:prstGeom prst="rect">
            <a:avLst/>
          </a:prstGeom>
        </p:spPr>
        <p:txBody>
          <a:bodyPr vert="horz" lIns="295022" tIns="147511" rIns="295022" bIns="147511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31214"/>
            <a:ext cx="4990253" cy="1610183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1DA8-03FF-4EB1-9E43-FAC98C3232D3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31214"/>
            <a:ext cx="6772487" cy="1610183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31214"/>
            <a:ext cx="4990253" cy="1610183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DBC1-A98D-47A9-9805-A8A9A03A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3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022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333" indent="-1106333" algn="l" defTabSz="2950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054" indent="-921944" algn="l" defTabSz="2950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7775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2885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37995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105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8216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3326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436" indent="-737555" algn="l" defTabSz="2950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11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22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33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044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555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066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5771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0881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package" Target="../embeddings/Microsoft_PowerPoint_Presentation1.pptx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圓角矩形 22"/>
          <p:cNvSpPr/>
          <p:nvPr/>
        </p:nvSpPr>
        <p:spPr>
          <a:xfrm>
            <a:off x="10837416" y="16925348"/>
            <a:ext cx="7776864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10837416" y="10009163"/>
            <a:ext cx="10297144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242941" y="23654263"/>
            <a:ext cx="6785856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55691" y="2808363"/>
            <a:ext cx="396044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7" name="五邊形 26"/>
          <p:cNvSpPr/>
          <p:nvPr/>
        </p:nvSpPr>
        <p:spPr>
          <a:xfrm>
            <a:off x="10837416" y="8982100"/>
            <a:ext cx="5460878" cy="720106"/>
          </a:xfrm>
          <a:prstGeom prst="homePlate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五邊形 3"/>
          <p:cNvSpPr/>
          <p:nvPr/>
        </p:nvSpPr>
        <p:spPr>
          <a:xfrm>
            <a:off x="255691" y="1800225"/>
            <a:ext cx="5460878" cy="720000"/>
          </a:xfrm>
          <a:prstGeom prst="homePlate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0" y="1666711"/>
            <a:ext cx="10621392" cy="28443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非侵入性染色體篩</a:t>
            </a:r>
            <a:r>
              <a:rPr lang="zh-TW" altLang="zh-TW" sz="4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</a:t>
            </a:r>
            <a:endParaRPr lang="en-US" altLang="zh-TW" sz="4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產前</a:t>
            </a:r>
            <a:r>
              <a:rPr lang="zh-TW" altLang="zh-TW" sz="3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唐氏症</a:t>
            </a:r>
            <a:r>
              <a:rPr lang="zh-TW" altLang="zh-TW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篩檢</a:t>
            </a:r>
            <a:endParaRPr lang="zh-TW" altLang="zh-TW" sz="36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唐氏症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稱蒙古症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對染色體多了一條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受精卵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分裂時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，染色體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數目分配不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均衡造成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﹐發生率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1/800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。唐氏兒會存活但常併發智能不足、先天性心臟病及腸胃道異常﹐一般多需家人長期照顧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◆發生機率隨著母親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年齡增加，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高齡產婦約占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﹐另外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70%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則由非高齡產婦所生。從一般產檢超音波無法準確診斷出唐氏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症，因此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建議所有孕婦皆應接受唐氏症篩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◆若孕婦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滿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歲，染色體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風險較高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，建議直接於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週以上進行羊膜穿刺檢查，若孕婦年齡小於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歲，建議先進行非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侵入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母血唐氏症篩檢。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第一孕期唐氏症篩檢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8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最佳檢測時間：懷孕第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11~13</a:t>
            </a:r>
            <a:r>
              <a:rPr lang="en-US" altLang="zh-TW" sz="2800" baseline="30000" dirty="0">
                <a:latin typeface="標楷體" panose="03000509000000000000" pitchFamily="65" charset="-120"/>
                <a:ea typeface="標楷體" panose="03000509000000000000" pitchFamily="65" charset="-120"/>
              </a:rPr>
              <a:t>+6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週最佳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 </a:t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檢測內容：超音波量取胎兒頸部透明帶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+ 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母血生化值檢測</a:t>
            </a:r>
          </a:p>
          <a:p>
            <a:pPr marL="0" indent="0">
              <a:buNone/>
            </a:pPr>
            <a:endParaRPr lang="en-US" altLang="zh-TW" sz="1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頸部透明帶</a:t>
            </a:r>
            <a:r>
              <a:rPr lang="en-US" altLang="zh-TW" sz="2800" b="1" dirty="0">
                <a:latin typeface="Arial Rounded MT Bold" panose="020F0704030504030204" pitchFamily="34" charset="0"/>
                <a:ea typeface="標楷體" panose="03000509000000000000" pitchFamily="65" charset="-120"/>
              </a:rPr>
              <a:t>(Nuchal translucency, NT)</a:t>
            </a:r>
            <a:endParaRPr lang="zh-TW" altLang="zh-TW" sz="2800" dirty="0">
              <a:latin typeface="Arial Rounded MT Bold" panose="020F070403050403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超音波量取胎兒頸後皮下積水程度。在第一孕期胎兒頸部透明帶增厚，表示胎兒頸後積水與淋巴循環不良，通常與染色體或結構異常相關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合併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胎兒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的頸部透明帶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厚度，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血中生化數值和母親的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年齡來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計算，唐氏症檢出率可達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82~87%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。孕婦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於懷孕早期就可接受檢測，可降低準媽媽們於懷孕早期的焦慮感，同時也可藉由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超音波檢查觀察胎兒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初期的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構造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完整性，是一種檢出率高又安全的檢查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第二孕期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四指標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唐氏症篩檢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28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最佳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檢測時間：懷孕第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15~20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檢測內容：母血四項生化值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檢測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抽取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母血檢測四項生化值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後，再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加入孕婦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年齡來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計算，唐氏症檢出率可以提高到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81-83%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，同時可計算胎兒發生神經管缺損和愛德華氏症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(Trisomy 18)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的機率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非侵入性胎兒染色體檢測</a:t>
            </a:r>
            <a:r>
              <a:rPr lang="en-US" altLang="zh-TW" sz="36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標楷體" panose="03000509000000000000" pitchFamily="65" charset="-120"/>
              </a:rPr>
              <a:t>(NIPT)</a:t>
            </a:r>
            <a:endParaRPr lang="zh-TW" altLang="zh-TW" sz="3600" dirty="0" smtClean="0">
              <a:solidFill>
                <a:schemeClr val="bg1"/>
              </a:solidFill>
              <a:latin typeface="Arial Rounded MT Bold" panose="020F0704030504030204" pitchFamily="34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是一項安全、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準確的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新型胎兒染色體疾病檢測技術。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利用新一代定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技術分析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孕婦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靜脈血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漿中胎兒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DNA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資訊，可準確檢測胎兒是否患有唐氏症、愛德華氏症及巴陶氏症等染色體疾病。</a:t>
            </a: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適用對象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7" name="內容版面配置區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1446870"/>
              </p:ext>
            </p:extLst>
          </p:nvPr>
        </p:nvGraphicFramePr>
        <p:xfrm>
          <a:off x="540272" y="26787027"/>
          <a:ext cx="9505056" cy="2581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456384"/>
                <a:gridCol w="2808312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高危險群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不適做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侵入性產前診斷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害怕做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侵入性產前診斷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169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b="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高齡產婦</a:t>
                      </a:r>
                      <a:endParaRPr lang="zh-TW" sz="24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2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b="0" kern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</a:t>
                      </a:r>
                      <a:r>
                        <a:rPr lang="zh-TW" sz="2400" b="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家族病史或病史</a:t>
                      </a:r>
                      <a:endParaRPr lang="zh-TW" sz="24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b="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唐氏症篩檢高危險群</a:t>
                      </a:r>
                      <a:endParaRPr lang="zh-TW" sz="24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en-US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HIV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陽性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前置胎盤</a:t>
                      </a:r>
                      <a:r>
                        <a:rPr lang="en-US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羊水過少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合併子宮肌瘤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安胎中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心理壓力大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試管嬰兒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24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多次流產</a:t>
                      </a:r>
                      <a:endParaRPr lang="zh-TW" sz="24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283175"/>
              </p:ext>
            </p:extLst>
          </p:nvPr>
        </p:nvGraphicFramePr>
        <p:xfrm>
          <a:off x="654095" y="8352979"/>
          <a:ext cx="9466620" cy="3637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簡報" r:id="rId3" imgW="4569445" imgH="3426611" progId="PowerPoint.Show.12">
                  <p:embed/>
                </p:oleObj>
              </mc:Choice>
              <mc:Fallback>
                <p:oleObj name="簡報" r:id="rId3" imgW="4569445" imgH="3426611" progId="PowerPoint.Show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5565" b="43369"/>
                      <a:stretch>
                        <a:fillRect/>
                      </a:stretch>
                    </p:blipFill>
                    <p:spPr bwMode="auto">
                      <a:xfrm>
                        <a:off x="654095" y="8352979"/>
                        <a:ext cx="9466620" cy="3637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單箭頭接點 13"/>
          <p:cNvCxnSpPr/>
          <p:nvPr/>
        </p:nvCxnSpPr>
        <p:spPr>
          <a:xfrm>
            <a:off x="2833370" y="6932930"/>
            <a:ext cx="409575" cy="0"/>
          </a:xfrm>
          <a:prstGeom prst="straightConnector1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213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533400"/>
            <a:ext cx="213868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1800225"/>
            <a:ext cx="213868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2981325"/>
            <a:ext cx="213868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028" name="圖片 44" descr="http://www.sofivagenomics.com.tw/ImgAdmin/ShowroomKind/%E5%94%90%E6%B0%8F%E7%97%87%E8%A1%80%E6%B8%85%E7%94%9F%E5%8C%96%E7%AF%A9%E6%AA%A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22" b="20479"/>
          <a:stretch>
            <a:fillRect/>
          </a:stretch>
        </p:blipFill>
        <p:spPr bwMode="auto">
          <a:xfrm>
            <a:off x="829177" y="15794956"/>
            <a:ext cx="2813467" cy="217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圖片 5" descr="http://hoghugs.files.wordpress.com/2012/02/midsagitta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86" y="15921137"/>
            <a:ext cx="2148510" cy="204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58"/>
          <p:cNvSpPr txBox="1">
            <a:spLocks noChangeArrowheads="1"/>
          </p:cNvSpPr>
          <p:nvPr/>
        </p:nvSpPr>
        <p:spPr bwMode="auto">
          <a:xfrm>
            <a:off x="6876569" y="17479004"/>
            <a:ext cx="1872208" cy="4320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頸部透明帶</a:t>
            </a:r>
            <a:endParaRPr kumimoji="1" lang="zh-TW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itchFamily="18" charset="-120"/>
            </a:endParaRPr>
          </a:p>
        </p:txBody>
      </p:sp>
      <p:sp>
        <p:nvSpPr>
          <p:cNvPr id="21" name="內容版面配置區 4"/>
          <p:cNvSpPr>
            <a:spLocks noGrp="1"/>
          </p:cNvSpPr>
          <p:nvPr>
            <p:ph sz="half" idx="1"/>
          </p:nvPr>
        </p:nvSpPr>
        <p:spPr>
          <a:xfrm>
            <a:off x="10751455" y="1800225"/>
            <a:ext cx="10621392" cy="28443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侵入性染色體異常篩檢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常見遺傳基因檢測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脊髓</a:t>
            </a:r>
            <a:r>
              <a:rPr lang="zh-TW" altLang="zh-TW" sz="3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性肌肉萎縮症</a:t>
            </a:r>
            <a:r>
              <a:rPr lang="en-US" altLang="zh-TW" sz="3400" dirty="0">
                <a:solidFill>
                  <a:schemeClr val="bg1"/>
                </a:solidFill>
                <a:latin typeface="Arial Rounded MT Bold" panose="020F0704030504030204" pitchFamily="34" charset="0"/>
                <a:ea typeface="標楷體" panose="03000509000000000000" pitchFamily="65" charset="-120"/>
              </a:rPr>
              <a:t>(Spinal muscular atrophy, SMA</a:t>
            </a:r>
            <a:r>
              <a:rPr lang="en-US" altLang="zh-TW" sz="3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sz="1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zh-TW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脊髓性肌肉萎縮症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一種可以致命的遺傳疾病，發病年齡從出生到成年皆有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可能。肌肉會逐漸地退化萎縮，影響走路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、爬行、吞嚥、呼吸和控制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肌肉等日常動作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zh-TW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脊髓</a:t>
            </a: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性肌肉萎縮</a:t>
            </a:r>
            <a:r>
              <a:rPr lang="zh-TW" altLang="zh-TW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是由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染色體的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SMN1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基因發生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缺失、轉換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突變所致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在台灣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是僅次於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海洋性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貧血，第二常見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遺傳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疾病。帶因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率約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1/30~1/50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皆為帶因者，則每一胎不管男或女皆有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1/4</a:t>
            </a: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的機會成為患者。因此建議夫妻於婚前或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懷孕早期進行篩檢。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zh-TW" sz="3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染色體脆折</a:t>
            </a:r>
            <a:r>
              <a:rPr lang="zh-TW" altLang="zh-TW" sz="3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症</a:t>
            </a:r>
            <a:r>
              <a:rPr lang="en-US" altLang="zh-TW" sz="34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標楷體" panose="03000509000000000000" pitchFamily="65" charset="-120"/>
              </a:rPr>
              <a:t>(Fragile </a:t>
            </a:r>
            <a:r>
              <a:rPr lang="en-US" altLang="zh-TW" sz="3400" b="1" dirty="0">
                <a:solidFill>
                  <a:schemeClr val="bg1"/>
                </a:solidFill>
                <a:latin typeface="Arial Rounded MT Bold" panose="020F0704030504030204" pitchFamily="34" charset="0"/>
                <a:ea typeface="標楷體" panose="03000509000000000000" pitchFamily="65" charset="-120"/>
              </a:rPr>
              <a:t>X </a:t>
            </a:r>
            <a:r>
              <a:rPr lang="en-US" altLang="zh-TW" sz="34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標楷體" panose="03000509000000000000" pitchFamily="65" charset="-120"/>
              </a:rPr>
              <a:t>Syndrome)</a:t>
            </a:r>
          </a:p>
          <a:p>
            <a:pPr marL="0" indent="0">
              <a:buNone/>
            </a:pPr>
            <a:endParaRPr lang="en-US" altLang="zh-TW" sz="1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 </a:t>
            </a:r>
            <a:r>
              <a:rPr lang="en-US" altLang="zh-TW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染色體脆折</a:t>
            </a:r>
            <a:r>
              <a:rPr lang="zh-TW" altLang="zh-TW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是最常見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遺傳性智能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疾病，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不足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學習障礙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情緒問題、語言遲緩、注意力不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集中、過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動、自閉等情形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染色體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sz="2800" dirty="0" smtClean="0">
                <a:latin typeface="Arial Rounded MT Bold" panose="020F0704030504030204" pitchFamily="34" charset="0"/>
                <a:ea typeface="標楷體" panose="03000509000000000000" pitchFamily="65" charset="-120"/>
              </a:rPr>
              <a:t>FRM1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基因的核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苷酸序列不正常重複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導致。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男性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罹病率約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1/3600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1/5000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80%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病人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有家族病史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，遺傳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機率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1/2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並沒有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家族史，是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帶因但無症狀的母親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所生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◆建議篩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檢的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對象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擔心自己為帶因者的孕婦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染色體脆折症家族史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智能障礙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、自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閉症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史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有卵巢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早衰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提早停經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家族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史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年後運動失調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振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家族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史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02544"/>
              </p:ext>
            </p:extLst>
          </p:nvPr>
        </p:nvGraphicFramePr>
        <p:xfrm>
          <a:off x="10765407" y="2664347"/>
          <a:ext cx="10513169" cy="520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715302"/>
                <a:gridCol w="3117346"/>
                <a:gridCol w="3672409"/>
              </a:tblGrid>
              <a:tr h="792088">
                <a:tc>
                  <a:txBody>
                    <a:bodyPr/>
                    <a:lstStyle/>
                    <a:p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第一孕期</a:t>
                      </a:r>
                      <a:endParaRPr lang="zh-TW" sz="2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唐氏症篩檢</a:t>
                      </a:r>
                      <a:endParaRPr lang="zh-TW" sz="2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第二孕期</a:t>
                      </a:r>
                      <a:r>
                        <a:rPr lang="en-US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四指標</a:t>
                      </a:r>
                      <a:r>
                        <a:rPr lang="en-US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唐氏症篩檢</a:t>
                      </a:r>
                      <a:endParaRPr lang="zh-TW" sz="2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非侵入性胎兒染色體檢測</a:t>
                      </a:r>
                      <a:endParaRPr lang="zh-TW" sz="2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(NIPT)</a:t>
                      </a:r>
                      <a:endParaRPr lang="zh-TW" sz="21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b="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篩</a:t>
                      </a:r>
                      <a:r>
                        <a:rPr lang="zh-TW" sz="2200" b="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</a:t>
                      </a:r>
                      <a:endParaRPr lang="en-US" altLang="zh-TW" sz="2200" b="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b="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11-13</a:t>
                      </a:r>
                      <a:r>
                        <a:rPr lang="en-US" sz="2000" kern="1200" baseline="30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+6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 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週最佳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15-20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 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b="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檢測</a:t>
                      </a:r>
                      <a:endParaRPr lang="en-US" altLang="zh-TW" sz="2200" b="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b="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胎兒頸部透明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帶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NT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PAPP-A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Free </a:t>
                      </a:r>
                      <a:r>
                        <a:rPr lang="el-GR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β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sz="2000" kern="12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hCG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AFP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β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sz="2000" kern="12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hCG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uE3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Inhibin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A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母血中胎兒細胞</a:t>
                      </a:r>
                      <a:r>
                        <a:rPr lang="el-GR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DNA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2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100" b="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篩</a:t>
                      </a:r>
                      <a:r>
                        <a:rPr lang="zh-TW" sz="2100" b="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檢率</a:t>
                      </a:r>
                      <a:endParaRPr lang="zh-TW" sz="21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82-87%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81-83%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99%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b="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優點</a:t>
                      </a: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80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檢查週數較早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●超音波檢查可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同時</a:t>
                      </a:r>
                      <a:endParaRPr lang="en-US" altLang="zh-TW" sz="200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觀察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胎兒結構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●檢出率高於傳統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二或三</a:t>
                      </a:r>
                      <a:endParaRPr lang="en-US" altLang="zh-TW" sz="200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指標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可同時獲得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胎兒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神經管</a:t>
                      </a:r>
                      <a:endParaRPr lang="en-US" altLang="zh-TW" sz="200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缺陷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(NTD)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愛德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華氏</a:t>
                      </a:r>
                      <a:endParaRPr lang="en-US" altLang="zh-TW" sz="200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症</a:t>
                      </a: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發生率</a:t>
                      </a:r>
                      <a:r>
                        <a:rPr 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(Trisomy18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●可檢測三種最常見染色體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異常</a:t>
                      </a:r>
                      <a:endParaRPr lang="en-US" altLang="zh-TW" sz="2000" kern="12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baseline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疾病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且準確度高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唐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氏症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(Trisomy21)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德華氏症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(Trisomy18)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巴</a:t>
                      </a:r>
                      <a:r>
                        <a:rPr lang="zh-TW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陶氏症</a:t>
                      </a:r>
                      <a:r>
                        <a:rPr lang="en-US" sz="20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(Trisomy13)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直線單箭頭接點 24"/>
          <p:cNvCxnSpPr/>
          <p:nvPr/>
        </p:nvCxnSpPr>
        <p:spPr>
          <a:xfrm>
            <a:off x="5082641" y="17695028"/>
            <a:ext cx="17939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32" name="Rectangle 37"/>
          <p:cNvSpPr>
            <a:spLocks noChangeArrowheads="1"/>
          </p:cNvSpPr>
          <p:nvPr/>
        </p:nvSpPr>
        <p:spPr bwMode="auto">
          <a:xfrm>
            <a:off x="0" y="0"/>
            <a:ext cx="2138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3" name="Rectangle 38"/>
          <p:cNvSpPr>
            <a:spLocks noChangeArrowheads="1"/>
          </p:cNvSpPr>
          <p:nvPr/>
        </p:nvSpPr>
        <p:spPr bwMode="auto">
          <a:xfrm>
            <a:off x="4464708" y="228600"/>
            <a:ext cx="12457384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8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新特圓體(P)" panose="020F0900000000000000" pitchFamily="34" charset="-120"/>
                <a:ea typeface="華康新特圓體(P)" panose="020F0900000000000000" pitchFamily="34" charset="-120"/>
                <a:cs typeface="新細明體" pitchFamily="18" charset="-120"/>
              </a:rPr>
              <a:t>常見的產前遺傳篩檢</a:t>
            </a:r>
            <a:endParaRPr kumimoji="1" lang="zh-TW" altLang="zh-TW" sz="8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華康新特圓體(P)" panose="020F0900000000000000" pitchFamily="34" charset="-120"/>
              <a:ea typeface="華康新特圓體(P)" panose="020F0900000000000000" pitchFamily="34" charset="-120"/>
              <a:cs typeface="新細明體" pitchFamily="18" charset="-120"/>
            </a:endParaRPr>
          </a:p>
        </p:txBody>
      </p:sp>
      <p:pic>
        <p:nvPicPr>
          <p:cNvPr id="52" name="圖片 51" descr="http://www.babybanks.com/2009/PG/images/geneP1_4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280" y="12718576"/>
            <a:ext cx="2664296" cy="2959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圖片 27" descr="http://www.sofivagenomics.com.tw/ImgAdmin/ShowroomKind/Xc03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434" y="21901261"/>
            <a:ext cx="9628275" cy="3506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40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749</Words>
  <Application>Microsoft Office PowerPoint</Application>
  <PresentationFormat>自訂</PresentationFormat>
  <Paragraphs>156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Vivian</dc:creator>
  <cp:lastModifiedBy>Vivian</cp:lastModifiedBy>
  <cp:revision>64</cp:revision>
  <dcterms:created xsi:type="dcterms:W3CDTF">2014-11-05T06:04:40Z</dcterms:created>
  <dcterms:modified xsi:type="dcterms:W3CDTF">2014-11-12T06:40:06Z</dcterms:modified>
</cp:coreProperties>
</file>